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8" r:id="rId4"/>
    <p:sldId id="259" r:id="rId5"/>
    <p:sldId id="257" r:id="rId6"/>
    <p:sldId id="260" r:id="rId7"/>
    <p:sldId id="261" r:id="rId8"/>
    <p:sldId id="262" r:id="rId9"/>
    <p:sldId id="263" r:id="rId10"/>
    <p:sldId id="266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A50021"/>
    <a:srgbClr val="FF00FF"/>
    <a:srgbClr val="000099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3422" autoAdjust="0"/>
    <p:restoredTop sz="94621" autoAdjust="0"/>
  </p:normalViewPr>
  <p:slideViewPr>
    <p:cSldViewPr>
      <p:cViewPr>
        <p:scale>
          <a:sx n="75" d="100"/>
          <a:sy n="75" d="100"/>
        </p:scale>
        <p:origin x="-384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57DE4E-B1B1-4610-995B-ACCFE7610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BA789-B7D5-47A3-B371-CEAFF08086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3F9BE1-32C8-4B44-8FC1-059C09BCEB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03693-7030-4872-A1D2-16136C63CE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661F07-94E0-49CB-B42B-0A48346CC0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372052-2C7C-4669-8C0D-781AA372C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44C8E-A7E1-4027-9D8B-769CE17ABB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FED56-D927-482F-9E78-CCF33FCE59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F626F4-F6CF-4BFF-B71F-3C1760273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66D740-9E21-489E-924F-C2843D0A9E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2B1D28-A2F0-4329-88DD-8DC99F8140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309B9C8C-3258-4A48-8336-C5C081DC64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762000" y="1004888"/>
            <a:ext cx="7696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  <a:latin typeface="Arial" charset="0"/>
              </a:rPr>
              <a:t>Môn Toán - Lớp 4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09600" y="1752600"/>
            <a:ext cx="8077200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Tiết 53. Nhân với số có số tận cùng là chữ số 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autoUpdateAnimBg="0"/>
      <p:bldP spid="2052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762000" y="-9525"/>
            <a:ext cx="7696200" cy="4667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Cách thiết kế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457200" y="517525"/>
            <a:ext cx="8686800" cy="600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* </a:t>
            </a:r>
            <a:r>
              <a:rPr lang="en-US" b="1" u="sng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Chia làm 10 Slide</a:t>
            </a: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:</a:t>
            </a:r>
          </a:p>
          <a:p>
            <a:pPr>
              <a:spcBef>
                <a:spcPct val="50000"/>
              </a:spcBef>
              <a:buFontTx/>
              <a:buChar char="-"/>
              <a:defRPr/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Slide 1: Tên bài, giáo viên h</a:t>
            </a:r>
            <a:r>
              <a:rPr lang="vi-VN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ư</a:t>
            </a: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ớng dẫn, ng</a:t>
            </a:r>
            <a:r>
              <a:rPr lang="vi-VN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ư</a:t>
            </a: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ời thiết kế.</a:t>
            </a:r>
          </a:p>
          <a:p>
            <a:pPr>
              <a:spcBef>
                <a:spcPct val="50000"/>
              </a:spcBef>
              <a:buFontTx/>
              <a:buChar char="-"/>
              <a:defRPr/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Slide 2: Mục tiêu </a:t>
            </a:r>
          </a:p>
          <a:p>
            <a:pPr>
              <a:spcBef>
                <a:spcPct val="50000"/>
              </a:spcBef>
              <a:buFontTx/>
              <a:buChar char="-"/>
              <a:defRPr/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Slide 3: Kiểm tra bài cũ</a:t>
            </a:r>
          </a:p>
          <a:p>
            <a:pPr>
              <a:spcBef>
                <a:spcPct val="50000"/>
              </a:spcBef>
              <a:buFontTx/>
              <a:buChar char="-"/>
              <a:defRPr/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Slide 4: Phép nhân với số có tận cùng là chữ số 0</a:t>
            </a:r>
          </a:p>
          <a:p>
            <a:pPr>
              <a:spcBef>
                <a:spcPct val="50000"/>
              </a:spcBef>
              <a:buFontTx/>
              <a:buChar char="-"/>
              <a:defRPr/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Slide 5: Phép nhân các số có tận cùng là chữ số 0</a:t>
            </a:r>
          </a:p>
          <a:p>
            <a:pPr>
              <a:spcBef>
                <a:spcPct val="50000"/>
              </a:spcBef>
              <a:buFontTx/>
              <a:buChar char="-"/>
              <a:defRPr/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Slide 6: Bài tập 1</a:t>
            </a:r>
          </a:p>
          <a:p>
            <a:pPr>
              <a:spcBef>
                <a:spcPct val="50000"/>
              </a:spcBef>
              <a:buFontTx/>
              <a:buChar char="-"/>
              <a:defRPr/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Slide 7: Bài tập 2</a:t>
            </a:r>
          </a:p>
          <a:p>
            <a:pPr>
              <a:spcBef>
                <a:spcPct val="50000"/>
              </a:spcBef>
              <a:buFontTx/>
              <a:buChar char="-"/>
              <a:defRPr/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Slide 8: Bài tập 3</a:t>
            </a:r>
          </a:p>
          <a:p>
            <a:pPr>
              <a:spcBef>
                <a:spcPct val="50000"/>
              </a:spcBef>
              <a:buFontTx/>
              <a:buChar char="-"/>
              <a:defRPr/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Slide 9: Bài tập 4</a:t>
            </a:r>
          </a:p>
          <a:p>
            <a:pPr>
              <a:spcBef>
                <a:spcPct val="50000"/>
              </a:spcBef>
              <a:buFontTx/>
              <a:buChar char="-"/>
              <a:defRPr/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Slide 10: Củng cố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nimBg="1" autoUpdateAnimBg="0"/>
      <p:bldP spid="17411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762000" y="66675"/>
            <a:ext cx="7696200" cy="4000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Kiểm tra bài cũ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457200" y="517525"/>
            <a:ext cx="86868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Bài tập 3 trang 61 (SGK):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52400" y="3124200"/>
            <a:ext cx="86868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Bài giải: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457200" y="914400"/>
            <a:ext cx="16764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u="sng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Tóm tắt: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1295400" y="1295400"/>
            <a:ext cx="43434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Có:                       8 phòng học 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1295400" y="1676400"/>
            <a:ext cx="47244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Mỗi phòng:         15 bộ bàn ghế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1295400" y="2057400"/>
            <a:ext cx="47244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Mỗi bộ bàn ghế: 2 học sinh</a:t>
            </a: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609600" y="2514600"/>
            <a:ext cx="47244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Hỏi</a:t>
            </a: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: </a:t>
            </a: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?</a:t>
            </a: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học sinh </a:t>
            </a:r>
            <a:r>
              <a:rPr lang="vi-VN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ang ngồi học. 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228600" y="3886200"/>
            <a:ext cx="4343400" cy="24463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u="sng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Cách 1:</a:t>
            </a:r>
          </a:p>
          <a:p>
            <a:pPr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Số học sinh của một lớp là:</a:t>
            </a:r>
          </a:p>
          <a:p>
            <a:pPr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	2 x 15 = 30 (hs)</a:t>
            </a:r>
          </a:p>
          <a:p>
            <a:pPr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Số học sinh của 8 lớp là:</a:t>
            </a:r>
          </a:p>
          <a:p>
            <a:pPr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	30 x 8 = 240 (hs)</a:t>
            </a:r>
          </a:p>
          <a:p>
            <a:pPr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		Đáp số: 240 học sinh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4724400" y="3886200"/>
            <a:ext cx="4343400" cy="24463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u="sng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Cách 2:</a:t>
            </a:r>
          </a:p>
          <a:p>
            <a:pPr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Số bộ bàn ghế của 8 lớp là:</a:t>
            </a:r>
          </a:p>
          <a:p>
            <a:pPr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	15 x 8 = 120 (bộ)</a:t>
            </a:r>
          </a:p>
          <a:p>
            <a:pPr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Số học sinh của 8 lớp là:</a:t>
            </a:r>
          </a:p>
          <a:p>
            <a:pPr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	2 x 120 = 240 (hs)</a:t>
            </a:r>
          </a:p>
          <a:p>
            <a:pPr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		Đáp số: 240 học sinh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nimBg="1" autoUpdateAnimBg="0"/>
      <p:bldP spid="13315" grpId="0" autoUpdateAnimBg="0"/>
      <p:bldP spid="13320" grpId="0" autoUpdateAnimBg="0"/>
      <p:bldP spid="13321" grpId="0" autoUpdateAnimBg="0"/>
      <p:bldP spid="13322" grpId="0" autoUpdateAnimBg="0"/>
      <p:bldP spid="13323" grpId="0" autoUpdateAnimBg="0"/>
      <p:bldP spid="13324" grpId="0" autoUpdateAnimBg="0"/>
      <p:bldP spid="13325" grpId="0" autoUpdateAnimBg="0"/>
      <p:bldP spid="13326" grpId="0" animBg="1" autoUpdateAnimBg="0"/>
      <p:bldP spid="13328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62000" y="-46038"/>
            <a:ext cx="7696200" cy="466726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Phép nhân với số có tận cùng là chữ số 0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762000" y="411163"/>
            <a:ext cx="7696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Tính: 		1324 x 20 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762000" y="685800"/>
            <a:ext cx="7696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? 20 có tận cùng là là bao nhiêu ? 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762000" y="990600"/>
            <a:ext cx="7696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? 20 bằng 2 nhân với mấy ? 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381000" y="1233488"/>
            <a:ext cx="7696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1324 x 20 = 1324 x (2 x 10)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762000" y="1524000"/>
            <a:ext cx="7696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Hãy tính giá trị của:  1324 x (2 x 10) ?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2895600" y="1828800"/>
            <a:ext cx="7696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1324 x (2 x 10) = (1324 x 2) x 10 = 2648 x 10 = 26480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533400" y="2133600"/>
            <a:ext cx="7696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? Vậy 1324 x 20 bằng bao nhiêu?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533400" y="2819400"/>
            <a:ext cx="7696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? 2648 là tích của các số nào? 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533400" y="3429000"/>
            <a:ext cx="7696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? Em có nhận xét gì về số 2648 và số 26480?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533400" y="4038600"/>
            <a:ext cx="7696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? Số 20 có mấy chữ số 0 ở tận cùng?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228600" y="461645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u="sng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Kết luận</a:t>
            </a:r>
            <a:r>
              <a:rPr lang="en-US" sz="1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: “Vậy khi thực hiện nhân 1324 v</a:t>
            </a:r>
            <a:r>
              <a:rPr lang="vi-VN" sz="1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ơ</a:t>
            </a:r>
            <a:r>
              <a:rPr lang="en-US" sz="1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i 20 chúng ta chỉ việc thực hiện phép nhân 1324 với 2 rồi viết thêm một chữ số 0 vào bên phải tích vừa tìm </a:t>
            </a:r>
            <a:r>
              <a:rPr lang="vi-VN" sz="1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đư</a:t>
            </a:r>
            <a:r>
              <a:rPr lang="en-US" sz="1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ợc”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228600" y="5181600"/>
            <a:ext cx="45720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Hãy </a:t>
            </a:r>
            <a:r>
              <a:rPr lang="vi-VN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ặt tính và thực hiện tính 1324 x 20 ?</a:t>
            </a: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1905000" y="2438400"/>
            <a:ext cx="480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 pitchFamily="18" charset="2"/>
              </a:rPr>
              <a:t></a:t>
            </a:r>
            <a:r>
              <a:rPr lang="en-US" sz="18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1324 x 20 bằng 26480.</a:t>
            </a:r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1981200" y="3733800"/>
            <a:ext cx="59436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 pitchFamily="18" charset="2"/>
              </a:rPr>
              <a:t></a:t>
            </a:r>
            <a:r>
              <a:rPr lang="en-US" sz="1800">
                <a:solidFill>
                  <a:srgbClr val="A50021"/>
                </a:solidFill>
                <a:latin typeface="Arial"/>
              </a:rPr>
              <a:t> </a:t>
            </a:r>
            <a:r>
              <a:rPr lang="en-US" sz="18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26480 chính là 2648 thêm một chữ số 0 vào bên phải.</a:t>
            </a: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1981200" y="3048000"/>
            <a:ext cx="769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 pitchFamily="18" charset="2"/>
              </a:rPr>
              <a:t></a:t>
            </a:r>
            <a:r>
              <a:rPr lang="en-US">
                <a:solidFill>
                  <a:srgbClr val="A50021"/>
                </a:solidFill>
                <a:latin typeface="Arial"/>
              </a:rPr>
              <a:t> </a:t>
            </a:r>
            <a:r>
              <a:rPr lang="en-US" sz="18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2648 là tích của 1324 với 2</a:t>
            </a:r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1981200" y="4267200"/>
            <a:ext cx="769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 pitchFamily="18" charset="2"/>
              </a:rPr>
              <a:t></a:t>
            </a:r>
            <a:r>
              <a:rPr lang="en-US">
                <a:solidFill>
                  <a:srgbClr val="A50021"/>
                </a:solidFill>
                <a:latin typeface="Arial"/>
              </a:rPr>
              <a:t>  </a:t>
            </a:r>
            <a:r>
              <a:rPr lang="en-US" sz="18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Số 20 có một chữ số 0 ở tận cùng</a:t>
            </a:r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533400" y="56530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1324 </a:t>
            </a:r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304800" y="5867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x</a:t>
            </a:r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>
            <a:off x="762000" y="59578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20</a:t>
            </a:r>
          </a:p>
        </p:txBody>
      </p:sp>
      <p:sp>
        <p:nvSpPr>
          <p:cNvPr id="5146" name="Line 26"/>
          <p:cNvSpPr>
            <a:spLocks noChangeShapeType="1"/>
          </p:cNvSpPr>
          <p:nvPr/>
        </p:nvSpPr>
        <p:spPr bwMode="auto">
          <a:xfrm>
            <a:off x="381000" y="63246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7" name="Text Box 27"/>
          <p:cNvSpPr txBox="1">
            <a:spLocks noChangeArrowheads="1"/>
          </p:cNvSpPr>
          <p:nvPr/>
        </p:nvSpPr>
        <p:spPr bwMode="auto">
          <a:xfrm>
            <a:off x="914400" y="63388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0</a:t>
            </a:r>
          </a:p>
        </p:txBody>
      </p:sp>
      <p:sp>
        <p:nvSpPr>
          <p:cNvPr id="5148" name="Text Box 28"/>
          <p:cNvSpPr txBox="1">
            <a:spLocks noChangeArrowheads="1"/>
          </p:cNvSpPr>
          <p:nvPr/>
        </p:nvSpPr>
        <p:spPr bwMode="auto">
          <a:xfrm>
            <a:off x="762000" y="63388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8 </a:t>
            </a:r>
          </a:p>
        </p:txBody>
      </p:sp>
      <p:sp>
        <p:nvSpPr>
          <p:cNvPr id="5149" name="Text Box 29"/>
          <p:cNvSpPr txBox="1">
            <a:spLocks noChangeArrowheads="1"/>
          </p:cNvSpPr>
          <p:nvPr/>
        </p:nvSpPr>
        <p:spPr bwMode="auto">
          <a:xfrm>
            <a:off x="609600" y="63388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4</a:t>
            </a:r>
          </a:p>
        </p:txBody>
      </p:sp>
      <p:sp>
        <p:nvSpPr>
          <p:cNvPr id="5150" name="Text Box 30"/>
          <p:cNvSpPr txBox="1">
            <a:spLocks noChangeArrowheads="1"/>
          </p:cNvSpPr>
          <p:nvPr/>
        </p:nvSpPr>
        <p:spPr bwMode="auto">
          <a:xfrm>
            <a:off x="457200" y="63388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6 </a:t>
            </a:r>
          </a:p>
        </p:txBody>
      </p:sp>
      <p:sp>
        <p:nvSpPr>
          <p:cNvPr id="5151" name="Text Box 31"/>
          <p:cNvSpPr txBox="1">
            <a:spLocks noChangeArrowheads="1"/>
          </p:cNvSpPr>
          <p:nvPr/>
        </p:nvSpPr>
        <p:spPr bwMode="auto">
          <a:xfrm>
            <a:off x="304800" y="6338888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2 </a:t>
            </a:r>
          </a:p>
        </p:txBody>
      </p:sp>
      <p:sp>
        <p:nvSpPr>
          <p:cNvPr id="5152" name="Text Box 32"/>
          <p:cNvSpPr txBox="1">
            <a:spLocks noChangeArrowheads="1"/>
          </p:cNvSpPr>
          <p:nvPr/>
        </p:nvSpPr>
        <p:spPr bwMode="auto">
          <a:xfrm>
            <a:off x="2209800" y="5486400"/>
            <a:ext cx="457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- Viết chữ số 0 vào hàng </a:t>
            </a:r>
            <a:r>
              <a:rPr lang="vi-VN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đơ</a:t>
            </a: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 vị của tích</a:t>
            </a:r>
          </a:p>
        </p:txBody>
      </p:sp>
      <p:sp>
        <p:nvSpPr>
          <p:cNvPr id="5153" name="Text Box 33"/>
          <p:cNvSpPr txBox="1">
            <a:spLocks noChangeArrowheads="1"/>
          </p:cNvSpPr>
          <p:nvPr/>
        </p:nvSpPr>
        <p:spPr bwMode="auto">
          <a:xfrm>
            <a:off x="2209800" y="5759450"/>
            <a:ext cx="457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- 2 nhân 4 bằng 8, viết 8 vào bên trái 0</a:t>
            </a:r>
          </a:p>
        </p:txBody>
      </p:sp>
      <p:sp>
        <p:nvSpPr>
          <p:cNvPr id="5154" name="Text Box 34"/>
          <p:cNvSpPr txBox="1">
            <a:spLocks noChangeArrowheads="1"/>
          </p:cNvSpPr>
          <p:nvPr/>
        </p:nvSpPr>
        <p:spPr bwMode="auto">
          <a:xfrm>
            <a:off x="2209800" y="6019800"/>
            <a:ext cx="457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- 2 nhân 2 bằng 4, viết 4 vào bên trái 8</a:t>
            </a:r>
          </a:p>
        </p:txBody>
      </p:sp>
      <p:sp>
        <p:nvSpPr>
          <p:cNvPr id="5155" name="Text Box 35"/>
          <p:cNvSpPr txBox="1">
            <a:spLocks noChangeArrowheads="1"/>
          </p:cNvSpPr>
          <p:nvPr/>
        </p:nvSpPr>
        <p:spPr bwMode="auto">
          <a:xfrm>
            <a:off x="2209800" y="6248400"/>
            <a:ext cx="457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- 2 nhân 3 bằng 6, viết 6 vào bên trái 4</a:t>
            </a:r>
          </a:p>
        </p:txBody>
      </p:sp>
      <p:sp>
        <p:nvSpPr>
          <p:cNvPr id="5156" name="Text Box 36"/>
          <p:cNvSpPr txBox="1">
            <a:spLocks noChangeArrowheads="1"/>
          </p:cNvSpPr>
          <p:nvPr/>
        </p:nvSpPr>
        <p:spPr bwMode="auto">
          <a:xfrm>
            <a:off x="2209800" y="6477000"/>
            <a:ext cx="4572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- 2 nhân 1 bằng 2, viết 2 vào bên trái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5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5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5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5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5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5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 autoUpdateAnimBg="0"/>
      <p:bldP spid="5123" grpId="0" autoUpdateAnimBg="0"/>
      <p:bldP spid="5125" grpId="0" autoUpdateAnimBg="0"/>
      <p:bldP spid="5126" grpId="0" autoUpdateAnimBg="0"/>
      <p:bldP spid="5127" grpId="0" autoUpdateAnimBg="0"/>
      <p:bldP spid="5129" grpId="0" autoUpdateAnimBg="0"/>
      <p:bldP spid="5131" grpId="0" autoUpdateAnimBg="0"/>
      <p:bldP spid="5132" grpId="0" autoUpdateAnimBg="0"/>
      <p:bldP spid="5133" grpId="0" autoUpdateAnimBg="0"/>
      <p:bldP spid="5134" grpId="0" autoUpdateAnimBg="0"/>
      <p:bldP spid="5135" grpId="0" autoUpdateAnimBg="0"/>
      <p:bldP spid="5136" grpId="0" autoUpdateAnimBg="0"/>
      <p:bldP spid="5137" grpId="0" autoUpdateAnimBg="0"/>
      <p:bldP spid="5138" grpId="0" autoUpdateAnimBg="0"/>
      <p:bldP spid="5139" grpId="0" autoUpdateAnimBg="0"/>
      <p:bldP spid="5140" grpId="0" autoUpdateAnimBg="0"/>
      <p:bldP spid="5142" grpId="0" autoUpdateAnimBg="0"/>
      <p:bldP spid="5143" grpId="0" autoUpdateAnimBg="0"/>
      <p:bldP spid="5144" grpId="0" autoUpdateAnimBg="0"/>
      <p:bldP spid="5145" grpId="0" autoUpdateAnimBg="0"/>
      <p:bldP spid="5146" grpId="0" animBg="1"/>
      <p:bldP spid="5147" grpId="0" autoUpdateAnimBg="0"/>
      <p:bldP spid="5148" grpId="0" autoUpdateAnimBg="0"/>
      <p:bldP spid="5149" grpId="0" autoUpdateAnimBg="0"/>
      <p:bldP spid="5150" grpId="0" autoUpdateAnimBg="0"/>
      <p:bldP spid="5151" grpId="0" autoUpdateAnimBg="0"/>
      <p:bldP spid="5152" grpId="0" autoUpdateAnimBg="0"/>
      <p:bldP spid="5153" grpId="0" autoUpdateAnimBg="0"/>
      <p:bldP spid="5154" grpId="0" autoUpdateAnimBg="0"/>
      <p:bldP spid="5155" grpId="0" autoUpdateAnimBg="0"/>
      <p:bldP spid="515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762000" y="-46038"/>
            <a:ext cx="7696200" cy="400051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Nhân các số có tận cùng là chữ số 0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762000" y="411163"/>
            <a:ext cx="76962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Tính: 		230 x 70 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28600" y="685800"/>
            <a:ext cx="76962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? Hãy tách số 230 thành tích của một số nhân với 10 ?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6248400" y="685800"/>
            <a:ext cx="53340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16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 pitchFamily="18" charset="2"/>
              </a:rPr>
              <a:t></a:t>
            </a:r>
            <a:r>
              <a:rPr lang="en-US" sz="16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230 = 23 x 10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6324600" y="1066800"/>
            <a:ext cx="76962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 pitchFamily="18" charset="2"/>
              </a:rPr>
              <a:t></a:t>
            </a:r>
            <a:r>
              <a:rPr lang="en-US" sz="1600">
                <a:solidFill>
                  <a:srgbClr val="FF00FF"/>
                </a:solidFill>
                <a:latin typeface="Arial"/>
              </a:rPr>
              <a:t> </a:t>
            </a:r>
            <a:r>
              <a:rPr lang="en-US" sz="16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230 = 23 x 10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228600" y="2057400"/>
            <a:ext cx="81534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? Hãy áp dụng tính chất giao hoán và tính chất kết hợp của phép nhân </a:t>
            </a:r>
            <a:r>
              <a:rPr lang="vi-VN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ể tính giá trị biểu thức  </a:t>
            </a: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 pitchFamily="18" charset="2"/>
              </a:rPr>
              <a:t>(23 x 10) x (7 x10)</a:t>
            </a:r>
            <a:endParaRPr lang="en-US" sz="1600" b="1"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228600" y="2971800"/>
            <a:ext cx="76962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? 161 là tích của những số nào?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838200" y="1676400"/>
            <a:ext cx="48006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 pitchFamily="18" charset="2"/>
              </a:rPr>
              <a:t> 230 x 70 = (23 x 10) x (7 x 10)</a:t>
            </a:r>
            <a:endParaRPr lang="en-US" sz="1600" b="1"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4419600" y="2895600"/>
            <a:ext cx="7696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 pitchFamily="18" charset="2"/>
              </a:rPr>
              <a:t></a:t>
            </a:r>
            <a:r>
              <a:rPr lang="en-US" sz="2000">
                <a:solidFill>
                  <a:srgbClr val="FF00FF"/>
                </a:solidFill>
                <a:latin typeface="Arial"/>
              </a:rPr>
              <a:t>  </a:t>
            </a:r>
            <a:r>
              <a:rPr lang="en-US" sz="16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161 là tích của 23 và 7</a:t>
            </a:r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685800" y="5638800"/>
            <a:ext cx="8382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230</a:t>
            </a:r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304800" y="5853113"/>
            <a:ext cx="3048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x</a:t>
            </a:r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762000" y="5943600"/>
            <a:ext cx="5334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10</a:t>
            </a:r>
          </a:p>
        </p:txBody>
      </p:sp>
      <p:sp>
        <p:nvSpPr>
          <p:cNvPr id="5134" name="Line 22"/>
          <p:cNvSpPr>
            <a:spLocks noChangeShapeType="1"/>
          </p:cNvSpPr>
          <p:nvPr/>
        </p:nvSpPr>
        <p:spPr bwMode="auto">
          <a:xfrm>
            <a:off x="381000" y="6310313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914400" y="6324600"/>
            <a:ext cx="5334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0</a:t>
            </a:r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762000" y="6324600"/>
            <a:ext cx="5334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0 </a:t>
            </a:r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609600" y="6324600"/>
            <a:ext cx="5334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1</a:t>
            </a:r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457200" y="6324600"/>
            <a:ext cx="5334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6 </a:t>
            </a:r>
          </a:p>
        </p:txBody>
      </p:sp>
      <p:sp>
        <p:nvSpPr>
          <p:cNvPr id="7195" name="Text Box 27"/>
          <p:cNvSpPr txBox="1">
            <a:spLocks noChangeArrowheads="1"/>
          </p:cNvSpPr>
          <p:nvPr/>
        </p:nvSpPr>
        <p:spPr bwMode="auto">
          <a:xfrm>
            <a:off x="304800" y="6324600"/>
            <a:ext cx="5334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1 </a:t>
            </a:r>
          </a:p>
        </p:txBody>
      </p:sp>
      <p:sp>
        <p:nvSpPr>
          <p:cNvPr id="7196" name="Text Box 28"/>
          <p:cNvSpPr txBox="1">
            <a:spLocks noChangeArrowheads="1"/>
          </p:cNvSpPr>
          <p:nvPr/>
        </p:nvSpPr>
        <p:spPr bwMode="auto">
          <a:xfrm>
            <a:off x="4191000" y="5530850"/>
            <a:ext cx="45720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- Viết hai chữ số 0 vào hàng </a:t>
            </a:r>
            <a:r>
              <a:rPr lang="vi-VN" sz="1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đơ</a:t>
            </a:r>
            <a:r>
              <a:rPr lang="en-US" sz="1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 vị và hàng chục</a:t>
            </a:r>
          </a:p>
        </p:txBody>
      </p:sp>
      <p:sp>
        <p:nvSpPr>
          <p:cNvPr id="7197" name="Text Box 29"/>
          <p:cNvSpPr txBox="1">
            <a:spLocks noChangeArrowheads="1"/>
          </p:cNvSpPr>
          <p:nvPr/>
        </p:nvSpPr>
        <p:spPr bwMode="auto">
          <a:xfrm>
            <a:off x="4191000" y="5864225"/>
            <a:ext cx="45720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- 7 nhân 3 bằng 21, viết 1 vào bên trái 0, nhớ 2</a:t>
            </a:r>
          </a:p>
        </p:txBody>
      </p:sp>
      <p:sp>
        <p:nvSpPr>
          <p:cNvPr id="7198" name="Text Box 30"/>
          <p:cNvSpPr txBox="1">
            <a:spLocks noChangeArrowheads="1"/>
          </p:cNvSpPr>
          <p:nvPr/>
        </p:nvSpPr>
        <p:spPr bwMode="auto">
          <a:xfrm>
            <a:off x="4191000" y="6140450"/>
            <a:ext cx="51054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- 7 nhân 2 bằng 14, thêm 2 bằng 16,viết 6 vào bên trái 1</a:t>
            </a:r>
          </a:p>
        </p:txBody>
      </p:sp>
      <p:sp>
        <p:nvSpPr>
          <p:cNvPr id="7201" name="Text Box 33"/>
          <p:cNvSpPr txBox="1">
            <a:spLocks noChangeArrowheads="1"/>
          </p:cNvSpPr>
          <p:nvPr/>
        </p:nvSpPr>
        <p:spPr bwMode="auto">
          <a:xfrm>
            <a:off x="228600" y="1066800"/>
            <a:ext cx="76962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? Hãy tách số 230 thành tích của một số nhân với 10 ?</a:t>
            </a:r>
          </a:p>
        </p:txBody>
      </p:sp>
      <p:sp>
        <p:nvSpPr>
          <p:cNvPr id="7202" name="Text Box 34"/>
          <p:cNvSpPr txBox="1">
            <a:spLocks noChangeArrowheads="1"/>
          </p:cNvSpPr>
          <p:nvPr/>
        </p:nvSpPr>
        <p:spPr bwMode="auto">
          <a:xfrm>
            <a:off x="228600" y="1371600"/>
            <a:ext cx="76962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? Hãy tách tiếp số 70 thành tích của một số nhân với 10 ?</a:t>
            </a:r>
          </a:p>
        </p:txBody>
      </p:sp>
      <p:sp>
        <p:nvSpPr>
          <p:cNvPr id="7203" name="Text Box 35"/>
          <p:cNvSpPr txBox="1">
            <a:spLocks noChangeArrowheads="1"/>
          </p:cNvSpPr>
          <p:nvPr/>
        </p:nvSpPr>
        <p:spPr bwMode="auto">
          <a:xfrm>
            <a:off x="6324600" y="1385888"/>
            <a:ext cx="76962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 pitchFamily="18" charset="2"/>
              </a:rPr>
              <a:t></a:t>
            </a:r>
            <a:r>
              <a:rPr lang="en-US" sz="1600">
                <a:solidFill>
                  <a:srgbClr val="FF00FF"/>
                </a:solidFill>
                <a:latin typeface="Arial"/>
              </a:rPr>
              <a:t> </a:t>
            </a:r>
            <a:r>
              <a:rPr lang="en-US" sz="16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70 = 7 x 10</a:t>
            </a:r>
          </a:p>
        </p:txBody>
      </p:sp>
      <p:sp>
        <p:nvSpPr>
          <p:cNvPr id="7204" name="Text Box 36"/>
          <p:cNvSpPr txBox="1">
            <a:spLocks noChangeArrowheads="1"/>
          </p:cNvSpPr>
          <p:nvPr/>
        </p:nvSpPr>
        <p:spPr bwMode="auto">
          <a:xfrm>
            <a:off x="1828800" y="2605088"/>
            <a:ext cx="64770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 pitchFamily="18" charset="2"/>
              </a:rPr>
              <a:t> (23 x 10) x (7 x 10)= (23x7) x (10 x 10) = 161 x 100 = 16100 </a:t>
            </a:r>
            <a:endParaRPr lang="en-US" sz="1600" b="1">
              <a:solidFill>
                <a:srgbClr val="FF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</p:txBody>
      </p:sp>
      <p:sp>
        <p:nvSpPr>
          <p:cNvPr id="7205" name="Text Box 37"/>
          <p:cNvSpPr txBox="1">
            <a:spLocks noChangeArrowheads="1"/>
          </p:cNvSpPr>
          <p:nvPr/>
        </p:nvSpPr>
        <p:spPr bwMode="auto">
          <a:xfrm>
            <a:off x="228600" y="3290888"/>
            <a:ext cx="76962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? Em có nhận xét gì về số 161 và 16100 ?</a:t>
            </a:r>
          </a:p>
        </p:txBody>
      </p:sp>
      <p:sp>
        <p:nvSpPr>
          <p:cNvPr id="7206" name="Text Box 38"/>
          <p:cNvSpPr txBox="1">
            <a:spLocks noChangeArrowheads="1"/>
          </p:cNvSpPr>
          <p:nvPr/>
        </p:nvSpPr>
        <p:spPr bwMode="auto">
          <a:xfrm>
            <a:off x="4419600" y="3290888"/>
            <a:ext cx="76962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 pitchFamily="18" charset="2"/>
              </a:rPr>
              <a:t></a:t>
            </a:r>
            <a:r>
              <a:rPr lang="en-US" sz="16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16100 là 161 thêm hai chữ số 0 vào bên phải</a:t>
            </a:r>
          </a:p>
        </p:txBody>
      </p:sp>
      <p:sp>
        <p:nvSpPr>
          <p:cNvPr id="7207" name="Text Box 39"/>
          <p:cNvSpPr txBox="1">
            <a:spLocks noChangeArrowheads="1"/>
          </p:cNvSpPr>
          <p:nvPr/>
        </p:nvSpPr>
        <p:spPr bwMode="auto">
          <a:xfrm>
            <a:off x="228600" y="3581400"/>
            <a:ext cx="76962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? Số 230 có mấy chữ sô 0 ở tận cùng ?</a:t>
            </a:r>
          </a:p>
        </p:txBody>
      </p:sp>
      <p:sp>
        <p:nvSpPr>
          <p:cNvPr id="7208" name="Text Box 40"/>
          <p:cNvSpPr txBox="1">
            <a:spLocks noChangeArrowheads="1"/>
          </p:cNvSpPr>
          <p:nvPr/>
        </p:nvSpPr>
        <p:spPr bwMode="auto">
          <a:xfrm>
            <a:off x="4419600" y="3505200"/>
            <a:ext cx="7696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 pitchFamily="18" charset="2"/>
              </a:rPr>
              <a:t></a:t>
            </a:r>
            <a:r>
              <a:rPr lang="en-US" sz="2000">
                <a:solidFill>
                  <a:srgbClr val="FF00FF"/>
                </a:solidFill>
                <a:latin typeface="Arial"/>
              </a:rPr>
              <a:t>  </a:t>
            </a:r>
            <a:r>
              <a:rPr lang="en-US" sz="16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Số 230 có một chữ số 0 ở tận cùng</a:t>
            </a:r>
          </a:p>
        </p:txBody>
      </p:sp>
      <p:sp>
        <p:nvSpPr>
          <p:cNvPr id="7209" name="Text Box 41"/>
          <p:cNvSpPr txBox="1">
            <a:spLocks noChangeArrowheads="1"/>
          </p:cNvSpPr>
          <p:nvPr/>
        </p:nvSpPr>
        <p:spPr bwMode="auto">
          <a:xfrm>
            <a:off x="228600" y="3900488"/>
            <a:ext cx="76962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? Số 70 có mấy chữ sô 0 ở tận cùng ?</a:t>
            </a:r>
          </a:p>
        </p:txBody>
      </p:sp>
      <p:sp>
        <p:nvSpPr>
          <p:cNvPr id="7210" name="Text Box 42"/>
          <p:cNvSpPr txBox="1">
            <a:spLocks noChangeArrowheads="1"/>
          </p:cNvSpPr>
          <p:nvPr/>
        </p:nvSpPr>
        <p:spPr bwMode="auto">
          <a:xfrm>
            <a:off x="4419600" y="3810000"/>
            <a:ext cx="7696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 pitchFamily="18" charset="2"/>
              </a:rPr>
              <a:t></a:t>
            </a:r>
            <a:r>
              <a:rPr lang="en-US" sz="2000">
                <a:solidFill>
                  <a:srgbClr val="FF00FF"/>
                </a:solidFill>
                <a:latin typeface="Arial"/>
              </a:rPr>
              <a:t>  </a:t>
            </a:r>
            <a:r>
              <a:rPr lang="en-US" sz="16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Số 70 có một chữ số 0 ở tận cùng</a:t>
            </a:r>
          </a:p>
        </p:txBody>
      </p:sp>
      <p:sp>
        <p:nvSpPr>
          <p:cNvPr id="7211" name="Text Box 43"/>
          <p:cNvSpPr txBox="1">
            <a:spLocks noChangeArrowheads="1"/>
          </p:cNvSpPr>
          <p:nvPr/>
        </p:nvSpPr>
        <p:spPr bwMode="auto">
          <a:xfrm>
            <a:off x="228600" y="4205288"/>
            <a:ext cx="76962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? Cả hai thừa số của phép nhân 230 x 70 có tất cả mấy chữ số 0 ở tận cùng?</a:t>
            </a:r>
          </a:p>
        </p:txBody>
      </p:sp>
      <p:sp>
        <p:nvSpPr>
          <p:cNvPr id="7212" name="Text Box 44"/>
          <p:cNvSpPr txBox="1">
            <a:spLocks noChangeArrowheads="1"/>
          </p:cNvSpPr>
          <p:nvPr/>
        </p:nvSpPr>
        <p:spPr bwMode="auto">
          <a:xfrm>
            <a:off x="4419600" y="4419600"/>
            <a:ext cx="7696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Symbol" pitchFamily="18" charset="2"/>
              </a:rPr>
              <a:t></a:t>
            </a:r>
            <a:r>
              <a:rPr lang="en-US" sz="2000">
                <a:solidFill>
                  <a:srgbClr val="FF00FF"/>
                </a:solidFill>
                <a:latin typeface="Arial"/>
              </a:rPr>
              <a:t>  </a:t>
            </a:r>
            <a:r>
              <a:rPr lang="en-US" sz="16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Có hai chữ số 0 ở tận cùng</a:t>
            </a:r>
          </a:p>
        </p:txBody>
      </p:sp>
      <p:sp>
        <p:nvSpPr>
          <p:cNvPr id="7213" name="Text Box 45"/>
          <p:cNvSpPr txBox="1">
            <a:spLocks noChangeArrowheads="1"/>
          </p:cNvSpPr>
          <p:nvPr/>
        </p:nvSpPr>
        <p:spPr bwMode="auto">
          <a:xfrm>
            <a:off x="228600" y="4768850"/>
            <a:ext cx="8610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u="sng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Kết luận</a:t>
            </a:r>
            <a:r>
              <a:rPr lang="en-US" sz="16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: “Khi thực hiện nhân 230 với 10 chúng ta chỉ việc thực hiện phép nhân 230 với 10 rồi viết thêm hai chữ số 0 vào bên phải tích vừa tìm </a:t>
            </a:r>
            <a:r>
              <a:rPr lang="vi-VN" sz="16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đư</a:t>
            </a:r>
            <a:r>
              <a:rPr lang="en-US" sz="16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ợc”</a:t>
            </a:r>
          </a:p>
        </p:txBody>
      </p:sp>
      <p:sp>
        <p:nvSpPr>
          <p:cNvPr id="7214" name="Text Box 46"/>
          <p:cNvSpPr txBox="1">
            <a:spLocks noChangeArrowheads="1"/>
          </p:cNvSpPr>
          <p:nvPr/>
        </p:nvSpPr>
        <p:spPr bwMode="auto">
          <a:xfrm>
            <a:off x="228600" y="5334000"/>
            <a:ext cx="43434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Hãy </a:t>
            </a:r>
            <a:r>
              <a:rPr lang="vi-VN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ặt tính và thực hiện tính 230 x 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7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7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7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7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7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7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7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7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7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7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7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5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0" dur="5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5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" dur="5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5" dur="500"/>
                                        <p:tgtEl>
                                          <p:spTgt spid="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0" dur="5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" dur="500"/>
                                        <p:tgtEl>
                                          <p:spTgt spid="7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 autoUpdateAnimBg="0"/>
      <p:bldP spid="7170" grpId="1" animBg="1"/>
      <p:bldP spid="7171" grpId="0"/>
      <p:bldP spid="7172" grpId="0" autoUpdateAnimBg="0"/>
      <p:bldP spid="7173" grpId="0" autoUpdateAnimBg="0"/>
      <p:bldP spid="7175" grpId="0" autoUpdateAnimBg="0"/>
      <p:bldP spid="7178" grpId="0" autoUpdateAnimBg="0"/>
      <p:bldP spid="7180" grpId="0" autoUpdateAnimBg="0"/>
      <p:bldP spid="7183" grpId="0" autoUpdateAnimBg="0"/>
      <p:bldP spid="7186" grpId="0" autoUpdateAnimBg="0"/>
      <p:bldP spid="7187" grpId="0" autoUpdateAnimBg="0"/>
      <p:bldP spid="7188" grpId="0" autoUpdateAnimBg="0"/>
      <p:bldP spid="7189" grpId="0" autoUpdateAnimBg="0"/>
      <p:bldP spid="7191" grpId="0" autoUpdateAnimBg="0"/>
      <p:bldP spid="7197" grpId="0" autoUpdateAnimBg="0"/>
      <p:bldP spid="7198" grpId="0" autoUpdateAnimBg="0"/>
      <p:bldP spid="7201" grpId="0" autoUpdateAnimBg="0"/>
      <p:bldP spid="7202" grpId="0" autoUpdateAnimBg="0"/>
      <p:bldP spid="7203" grpId="0" autoUpdateAnimBg="0"/>
      <p:bldP spid="7204" grpId="0" autoUpdateAnimBg="0"/>
      <p:bldP spid="7205" grpId="0" autoUpdateAnimBg="0"/>
      <p:bldP spid="7206" grpId="0" autoUpdateAnimBg="0"/>
      <p:bldP spid="7207" grpId="0" autoUpdateAnimBg="0"/>
      <p:bldP spid="7208" grpId="0" autoUpdateAnimBg="0"/>
      <p:bldP spid="7209" grpId="0" autoUpdateAnimBg="0"/>
      <p:bldP spid="7210" grpId="0" autoUpdateAnimBg="0"/>
      <p:bldP spid="7211" grpId="0" autoUpdateAnimBg="0"/>
      <p:bldP spid="7212" grpId="0" autoUpdateAnimBg="0"/>
      <p:bldP spid="7213" grpId="0" autoUpdateAnimBg="0"/>
      <p:bldP spid="721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762000" y="-46038"/>
            <a:ext cx="7696200" cy="466726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Bài 1: Đặt tính rồi tính ?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762000" y="411163"/>
            <a:ext cx="160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a, 1342 x 40 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762000" y="762000"/>
            <a:ext cx="16002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b, 13546 x 30 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762000" y="1127125"/>
            <a:ext cx="16002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c, 5642 x 200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219200" y="2833688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1342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838200" y="3048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x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1447800" y="3138488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40</a:t>
            </a:r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>
            <a:off x="914400" y="35052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1600200" y="3519488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0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1447800" y="3519488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8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1295400" y="3519488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6 </a:t>
            </a: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1143000" y="35052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3 </a:t>
            </a: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990600" y="35052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5 </a:t>
            </a: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3733800" y="1600200"/>
            <a:ext cx="160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Bài làm</a:t>
            </a:r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762000" y="2193925"/>
            <a:ext cx="160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a, 1342 x 40 </a:t>
            </a: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3657600" y="2193925"/>
            <a:ext cx="16002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b, 13546 x 30 </a:t>
            </a:r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3886200" y="2879725"/>
            <a:ext cx="8382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13546</a:t>
            </a:r>
          </a:p>
        </p:txBody>
      </p: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3657600" y="309403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x</a:t>
            </a:r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4267200" y="31845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30</a:t>
            </a:r>
          </a:p>
        </p:txBody>
      </p:sp>
      <p:sp>
        <p:nvSpPr>
          <p:cNvPr id="3096" name="Line 24"/>
          <p:cNvSpPr>
            <a:spLocks noChangeShapeType="1"/>
          </p:cNvSpPr>
          <p:nvPr/>
        </p:nvSpPr>
        <p:spPr bwMode="auto">
          <a:xfrm>
            <a:off x="3733800" y="3551238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7" name="Text Box 25"/>
          <p:cNvSpPr txBox="1">
            <a:spLocks noChangeArrowheads="1"/>
          </p:cNvSpPr>
          <p:nvPr/>
        </p:nvSpPr>
        <p:spPr bwMode="auto">
          <a:xfrm>
            <a:off x="4419600" y="35655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0</a:t>
            </a:r>
          </a:p>
        </p:txBody>
      </p:sp>
      <p:sp>
        <p:nvSpPr>
          <p:cNvPr id="3098" name="Text Box 26"/>
          <p:cNvSpPr txBox="1">
            <a:spLocks noChangeArrowheads="1"/>
          </p:cNvSpPr>
          <p:nvPr/>
        </p:nvSpPr>
        <p:spPr bwMode="auto">
          <a:xfrm>
            <a:off x="4267200" y="35655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8</a:t>
            </a:r>
          </a:p>
        </p:txBody>
      </p:sp>
      <p:sp>
        <p:nvSpPr>
          <p:cNvPr id="3099" name="Text Box 27"/>
          <p:cNvSpPr txBox="1">
            <a:spLocks noChangeArrowheads="1"/>
          </p:cNvSpPr>
          <p:nvPr/>
        </p:nvSpPr>
        <p:spPr bwMode="auto">
          <a:xfrm>
            <a:off x="4114800" y="35655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3 </a:t>
            </a:r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3962400" y="35655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6 </a:t>
            </a:r>
          </a:p>
        </p:txBody>
      </p:sp>
      <p:sp>
        <p:nvSpPr>
          <p:cNvPr id="3101" name="Text Box 29"/>
          <p:cNvSpPr txBox="1">
            <a:spLocks noChangeArrowheads="1"/>
          </p:cNvSpPr>
          <p:nvPr/>
        </p:nvSpPr>
        <p:spPr bwMode="auto">
          <a:xfrm>
            <a:off x="3810000" y="35655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0 </a:t>
            </a:r>
          </a:p>
        </p:txBody>
      </p:sp>
      <p:sp>
        <p:nvSpPr>
          <p:cNvPr id="3102" name="Text Box 30"/>
          <p:cNvSpPr txBox="1">
            <a:spLocks noChangeArrowheads="1"/>
          </p:cNvSpPr>
          <p:nvPr/>
        </p:nvSpPr>
        <p:spPr bwMode="auto">
          <a:xfrm>
            <a:off x="3657600" y="35655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4 </a:t>
            </a:r>
          </a:p>
        </p:txBody>
      </p:sp>
      <p:sp>
        <p:nvSpPr>
          <p:cNvPr id="3103" name="Text Box 31"/>
          <p:cNvSpPr txBox="1">
            <a:spLocks noChangeArrowheads="1"/>
          </p:cNvSpPr>
          <p:nvPr/>
        </p:nvSpPr>
        <p:spPr bwMode="auto">
          <a:xfrm>
            <a:off x="6248400" y="2193925"/>
            <a:ext cx="16002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c, 5642 x 200</a:t>
            </a:r>
          </a:p>
        </p:txBody>
      </p:sp>
      <p:sp>
        <p:nvSpPr>
          <p:cNvPr id="3104" name="Text Box 32"/>
          <p:cNvSpPr txBox="1">
            <a:spLocks noChangeArrowheads="1"/>
          </p:cNvSpPr>
          <p:nvPr/>
        </p:nvSpPr>
        <p:spPr bwMode="auto">
          <a:xfrm>
            <a:off x="6781800" y="2819400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5642</a:t>
            </a:r>
          </a:p>
        </p:txBody>
      </p:sp>
      <p:sp>
        <p:nvSpPr>
          <p:cNvPr id="3105" name="Text Box 33"/>
          <p:cNvSpPr txBox="1">
            <a:spLocks noChangeArrowheads="1"/>
          </p:cNvSpPr>
          <p:nvPr/>
        </p:nvSpPr>
        <p:spPr bwMode="auto">
          <a:xfrm>
            <a:off x="6400800" y="3033713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x</a:t>
            </a:r>
          </a:p>
        </p:txBody>
      </p:sp>
      <p:sp>
        <p:nvSpPr>
          <p:cNvPr id="3106" name="Text Box 34"/>
          <p:cNvSpPr txBox="1">
            <a:spLocks noChangeArrowheads="1"/>
          </p:cNvSpPr>
          <p:nvPr/>
        </p:nvSpPr>
        <p:spPr bwMode="auto">
          <a:xfrm>
            <a:off x="6934200" y="3124200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200</a:t>
            </a:r>
          </a:p>
        </p:txBody>
      </p:sp>
      <p:sp>
        <p:nvSpPr>
          <p:cNvPr id="3107" name="Line 35"/>
          <p:cNvSpPr>
            <a:spLocks noChangeShapeType="1"/>
          </p:cNvSpPr>
          <p:nvPr/>
        </p:nvSpPr>
        <p:spPr bwMode="auto">
          <a:xfrm>
            <a:off x="6477000" y="3490913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8" name="Text Box 36"/>
          <p:cNvSpPr txBox="1">
            <a:spLocks noChangeArrowheads="1"/>
          </p:cNvSpPr>
          <p:nvPr/>
        </p:nvSpPr>
        <p:spPr bwMode="auto">
          <a:xfrm>
            <a:off x="7162800" y="35052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0</a:t>
            </a:r>
          </a:p>
        </p:txBody>
      </p:sp>
      <p:sp>
        <p:nvSpPr>
          <p:cNvPr id="3109" name="Text Box 37"/>
          <p:cNvSpPr txBox="1">
            <a:spLocks noChangeArrowheads="1"/>
          </p:cNvSpPr>
          <p:nvPr/>
        </p:nvSpPr>
        <p:spPr bwMode="auto">
          <a:xfrm>
            <a:off x="7010400" y="35052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0</a:t>
            </a:r>
          </a:p>
        </p:txBody>
      </p:sp>
      <p:sp>
        <p:nvSpPr>
          <p:cNvPr id="3110" name="Text Box 38"/>
          <p:cNvSpPr txBox="1">
            <a:spLocks noChangeArrowheads="1"/>
          </p:cNvSpPr>
          <p:nvPr/>
        </p:nvSpPr>
        <p:spPr bwMode="auto">
          <a:xfrm>
            <a:off x="6858000" y="35052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4 </a:t>
            </a:r>
          </a:p>
        </p:txBody>
      </p:sp>
      <p:sp>
        <p:nvSpPr>
          <p:cNvPr id="3111" name="Text Box 39"/>
          <p:cNvSpPr txBox="1">
            <a:spLocks noChangeArrowheads="1"/>
          </p:cNvSpPr>
          <p:nvPr/>
        </p:nvSpPr>
        <p:spPr bwMode="auto">
          <a:xfrm>
            <a:off x="6705600" y="35052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8 </a:t>
            </a:r>
          </a:p>
        </p:txBody>
      </p:sp>
      <p:sp>
        <p:nvSpPr>
          <p:cNvPr id="3112" name="Text Box 40"/>
          <p:cNvSpPr txBox="1">
            <a:spLocks noChangeArrowheads="1"/>
          </p:cNvSpPr>
          <p:nvPr/>
        </p:nvSpPr>
        <p:spPr bwMode="auto">
          <a:xfrm>
            <a:off x="6553200" y="35052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2 </a:t>
            </a:r>
          </a:p>
        </p:txBody>
      </p:sp>
      <p:sp>
        <p:nvSpPr>
          <p:cNvPr id="3113" name="Text Box 41"/>
          <p:cNvSpPr txBox="1">
            <a:spLocks noChangeArrowheads="1"/>
          </p:cNvSpPr>
          <p:nvPr/>
        </p:nvSpPr>
        <p:spPr bwMode="auto">
          <a:xfrm>
            <a:off x="6248400" y="35052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11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3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3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3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3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3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7" dur="500"/>
                                        <p:tgtEl>
                                          <p:spTgt spid="3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3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" dur="500"/>
                                        <p:tgtEl>
                                          <p:spTgt spid="3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2" dur="500"/>
                                        <p:tgtEl>
                                          <p:spTgt spid="3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7" dur="500"/>
                                        <p:tgtEl>
                                          <p:spTgt spid="3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2" dur="50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" dur="500"/>
                                        <p:tgtEl>
                                          <p:spTgt spid="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 autoUpdateAnimBg="0"/>
      <p:bldP spid="3075" grpId="0" autoUpdateAnimBg="0"/>
      <p:bldP spid="3076" grpId="0" autoUpdateAnimBg="0"/>
      <p:bldP spid="3077" grpId="0" autoUpdateAnimBg="0"/>
      <p:bldP spid="3078" grpId="0" autoUpdateAnimBg="0"/>
      <p:bldP spid="3079" grpId="0" autoUpdateAnimBg="0"/>
      <p:bldP spid="3080" grpId="0" autoUpdateAnimBg="0"/>
      <p:bldP spid="3081" grpId="0" animBg="1"/>
      <p:bldP spid="3082" grpId="0" autoUpdateAnimBg="0"/>
      <p:bldP spid="3084" grpId="0" autoUpdateAnimBg="0"/>
      <p:bldP spid="3085" grpId="0" autoUpdateAnimBg="0"/>
      <p:bldP spid="3087" grpId="0" autoUpdateAnimBg="0"/>
      <p:bldP spid="3088" grpId="0" autoUpdateAnimBg="0"/>
      <p:bldP spid="3090" grpId="0" autoUpdateAnimBg="0"/>
      <p:bldP spid="3091" grpId="0" autoUpdateAnimBg="0"/>
      <p:bldP spid="3092" grpId="0" autoUpdateAnimBg="0"/>
      <p:bldP spid="3093" grpId="0" autoUpdateAnimBg="0"/>
      <p:bldP spid="3094" grpId="0" autoUpdateAnimBg="0"/>
      <p:bldP spid="3095" grpId="0" autoUpdateAnimBg="0"/>
      <p:bldP spid="3096" grpId="0" animBg="1"/>
      <p:bldP spid="3097" grpId="0" autoUpdateAnimBg="0"/>
      <p:bldP spid="3098" grpId="0" autoUpdateAnimBg="0"/>
      <p:bldP spid="3099" grpId="0" autoUpdateAnimBg="0"/>
      <p:bldP spid="3100" grpId="0" autoUpdateAnimBg="0"/>
      <p:bldP spid="3101" grpId="0" autoUpdateAnimBg="0"/>
      <p:bldP spid="3102" grpId="0" autoUpdateAnimBg="0"/>
      <p:bldP spid="3103" grpId="0" autoUpdateAnimBg="0"/>
      <p:bldP spid="3104" grpId="0" autoUpdateAnimBg="0"/>
      <p:bldP spid="3105" grpId="0" autoUpdateAnimBg="0"/>
      <p:bldP spid="3106" grpId="0" autoUpdateAnimBg="0"/>
      <p:bldP spid="3107" grpId="0" animBg="1"/>
      <p:bldP spid="3108" grpId="0" autoUpdateAnimBg="0"/>
      <p:bldP spid="3109" grpId="0" autoUpdateAnimBg="0"/>
      <p:bldP spid="3110" grpId="0" autoUpdateAnimBg="0"/>
      <p:bldP spid="3111" grpId="0" autoUpdateAnimBg="0"/>
      <p:bldP spid="3112" grpId="0" autoUpdateAnimBg="0"/>
      <p:bldP spid="3113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762000" y="-46038"/>
            <a:ext cx="7696200" cy="466726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Bài 2: Tính ?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762000" y="411163"/>
            <a:ext cx="16002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a, 1326 x 300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762000" y="762000"/>
            <a:ext cx="16002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b, 3450 x 20 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762000" y="1127125"/>
            <a:ext cx="16002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c, 1450 x 800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219200" y="2833688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1326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838200" y="3048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x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1371600" y="3138488"/>
            <a:ext cx="1219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300</a:t>
            </a: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914400" y="35052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1600200" y="3519488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0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1447800" y="3519488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0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1295400" y="3519488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8 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1143000" y="35052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7 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990600" y="35052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9 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3733800" y="1600200"/>
            <a:ext cx="160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Bài làm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762000" y="2193925"/>
            <a:ext cx="16002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a, 1326 x 300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3657600" y="2193925"/>
            <a:ext cx="16002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b, 3450 x 20 </a:t>
            </a: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4038600" y="2879725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3450</a:t>
            </a:r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3657600" y="309403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x</a:t>
            </a:r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4267200" y="31845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20</a:t>
            </a:r>
          </a:p>
        </p:txBody>
      </p:sp>
      <p:sp>
        <p:nvSpPr>
          <p:cNvPr id="9237" name="Line 21"/>
          <p:cNvSpPr>
            <a:spLocks noChangeShapeType="1"/>
          </p:cNvSpPr>
          <p:nvPr/>
        </p:nvSpPr>
        <p:spPr bwMode="auto">
          <a:xfrm>
            <a:off x="3733800" y="3551238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4419600" y="35655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0</a:t>
            </a:r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4267200" y="35655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0</a:t>
            </a: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4114800" y="35655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0</a:t>
            </a:r>
          </a:p>
        </p:txBody>
      </p:sp>
      <p:sp>
        <p:nvSpPr>
          <p:cNvPr id="9241" name="Text Box 25"/>
          <p:cNvSpPr txBox="1">
            <a:spLocks noChangeArrowheads="1"/>
          </p:cNvSpPr>
          <p:nvPr/>
        </p:nvSpPr>
        <p:spPr bwMode="auto">
          <a:xfrm>
            <a:off x="3962400" y="35655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9 </a:t>
            </a:r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3810000" y="3565525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6</a:t>
            </a: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6248400" y="2193925"/>
            <a:ext cx="16002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c, 1450 x 800</a:t>
            </a:r>
          </a:p>
        </p:txBody>
      </p:sp>
      <p:sp>
        <p:nvSpPr>
          <p:cNvPr id="9245" name="Text Box 29"/>
          <p:cNvSpPr txBox="1">
            <a:spLocks noChangeArrowheads="1"/>
          </p:cNvSpPr>
          <p:nvPr/>
        </p:nvSpPr>
        <p:spPr bwMode="auto">
          <a:xfrm>
            <a:off x="6781800" y="2819400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1450</a:t>
            </a:r>
          </a:p>
        </p:txBody>
      </p:sp>
      <p:sp>
        <p:nvSpPr>
          <p:cNvPr id="9246" name="Text Box 30"/>
          <p:cNvSpPr txBox="1">
            <a:spLocks noChangeArrowheads="1"/>
          </p:cNvSpPr>
          <p:nvPr/>
        </p:nvSpPr>
        <p:spPr bwMode="auto">
          <a:xfrm>
            <a:off x="6400800" y="3033713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x</a:t>
            </a:r>
          </a:p>
        </p:txBody>
      </p:sp>
      <p:sp>
        <p:nvSpPr>
          <p:cNvPr id="9247" name="Text Box 31"/>
          <p:cNvSpPr txBox="1">
            <a:spLocks noChangeArrowheads="1"/>
          </p:cNvSpPr>
          <p:nvPr/>
        </p:nvSpPr>
        <p:spPr bwMode="auto">
          <a:xfrm>
            <a:off x="6934200" y="3124200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800</a:t>
            </a:r>
          </a:p>
        </p:txBody>
      </p:sp>
      <p:sp>
        <p:nvSpPr>
          <p:cNvPr id="9248" name="Line 32"/>
          <p:cNvSpPr>
            <a:spLocks noChangeShapeType="1"/>
          </p:cNvSpPr>
          <p:nvPr/>
        </p:nvSpPr>
        <p:spPr bwMode="auto">
          <a:xfrm>
            <a:off x="6477000" y="3490913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9" name="Text Box 33"/>
          <p:cNvSpPr txBox="1">
            <a:spLocks noChangeArrowheads="1"/>
          </p:cNvSpPr>
          <p:nvPr/>
        </p:nvSpPr>
        <p:spPr bwMode="auto">
          <a:xfrm>
            <a:off x="7162800" y="35052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0</a:t>
            </a:r>
          </a:p>
        </p:txBody>
      </p:sp>
      <p:sp>
        <p:nvSpPr>
          <p:cNvPr id="9250" name="Text Box 34"/>
          <p:cNvSpPr txBox="1">
            <a:spLocks noChangeArrowheads="1"/>
          </p:cNvSpPr>
          <p:nvPr/>
        </p:nvSpPr>
        <p:spPr bwMode="auto">
          <a:xfrm>
            <a:off x="7010400" y="35052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0</a:t>
            </a:r>
          </a:p>
        </p:txBody>
      </p:sp>
      <p:sp>
        <p:nvSpPr>
          <p:cNvPr id="9251" name="Text Box 35"/>
          <p:cNvSpPr txBox="1">
            <a:spLocks noChangeArrowheads="1"/>
          </p:cNvSpPr>
          <p:nvPr/>
        </p:nvSpPr>
        <p:spPr bwMode="auto">
          <a:xfrm>
            <a:off x="6858000" y="35052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0 </a:t>
            </a:r>
          </a:p>
        </p:txBody>
      </p:sp>
      <p:sp>
        <p:nvSpPr>
          <p:cNvPr id="9252" name="Text Box 36"/>
          <p:cNvSpPr txBox="1">
            <a:spLocks noChangeArrowheads="1"/>
          </p:cNvSpPr>
          <p:nvPr/>
        </p:nvSpPr>
        <p:spPr bwMode="auto">
          <a:xfrm>
            <a:off x="6705600" y="35052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0</a:t>
            </a:r>
          </a:p>
        </p:txBody>
      </p:sp>
      <p:sp>
        <p:nvSpPr>
          <p:cNvPr id="9253" name="Text Box 37"/>
          <p:cNvSpPr txBox="1">
            <a:spLocks noChangeArrowheads="1"/>
          </p:cNvSpPr>
          <p:nvPr/>
        </p:nvSpPr>
        <p:spPr bwMode="auto">
          <a:xfrm>
            <a:off x="6553200" y="35052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6 </a:t>
            </a:r>
          </a:p>
        </p:txBody>
      </p:sp>
      <p:sp>
        <p:nvSpPr>
          <p:cNvPr id="9254" name="Text Box 38"/>
          <p:cNvSpPr txBox="1">
            <a:spLocks noChangeArrowheads="1"/>
          </p:cNvSpPr>
          <p:nvPr/>
        </p:nvSpPr>
        <p:spPr bwMode="auto">
          <a:xfrm>
            <a:off x="6248400" y="35052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11</a:t>
            </a:r>
          </a:p>
        </p:txBody>
      </p:sp>
      <p:sp>
        <p:nvSpPr>
          <p:cNvPr id="9255" name="Text Box 39"/>
          <p:cNvSpPr txBox="1">
            <a:spLocks noChangeArrowheads="1"/>
          </p:cNvSpPr>
          <p:nvPr/>
        </p:nvSpPr>
        <p:spPr bwMode="auto">
          <a:xfrm>
            <a:off x="838200" y="35052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3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2" dur="5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9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" dur="500"/>
                                        <p:tgtEl>
                                          <p:spTgt spid="9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2" dur="500"/>
                                        <p:tgtEl>
                                          <p:spTgt spid="9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7" dur="500"/>
                                        <p:tgtEl>
                                          <p:spTgt spid="9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2" dur="500"/>
                                        <p:tgtEl>
                                          <p:spTgt spid="9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" dur="500"/>
                                        <p:tgtEl>
                                          <p:spTgt spid="9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nimBg="1" autoUpdateAnimBg="0"/>
      <p:bldP spid="9219" grpId="0" autoUpdateAnimBg="0"/>
      <p:bldP spid="9220" grpId="0" autoUpdateAnimBg="0"/>
      <p:bldP spid="9221" grpId="0" autoUpdateAnimBg="0"/>
      <p:bldP spid="9222" grpId="0" autoUpdateAnimBg="0"/>
      <p:bldP spid="9223" grpId="0" autoUpdateAnimBg="0"/>
      <p:bldP spid="9224" grpId="0" autoUpdateAnimBg="0"/>
      <p:bldP spid="9225" grpId="0" animBg="1"/>
      <p:bldP spid="9226" grpId="0" autoUpdateAnimBg="0"/>
      <p:bldP spid="9227" grpId="0" autoUpdateAnimBg="0"/>
      <p:bldP spid="9228" grpId="0" autoUpdateAnimBg="0"/>
      <p:bldP spid="9229" grpId="0" autoUpdateAnimBg="0"/>
      <p:bldP spid="9230" grpId="0" autoUpdateAnimBg="0"/>
      <p:bldP spid="9231" grpId="0" autoUpdateAnimBg="0"/>
      <p:bldP spid="9232" grpId="0" autoUpdateAnimBg="0"/>
      <p:bldP spid="9233" grpId="0" autoUpdateAnimBg="0"/>
      <p:bldP spid="9234" grpId="0" autoUpdateAnimBg="0"/>
      <p:bldP spid="9235" grpId="0" autoUpdateAnimBg="0"/>
      <p:bldP spid="9236" grpId="0" autoUpdateAnimBg="0"/>
      <p:bldP spid="9237" grpId="0" animBg="1"/>
      <p:bldP spid="9238" grpId="0" autoUpdateAnimBg="0"/>
      <p:bldP spid="9239" grpId="0" autoUpdateAnimBg="0"/>
      <p:bldP spid="9240" grpId="0" autoUpdateAnimBg="0"/>
      <p:bldP spid="9241" grpId="0" autoUpdateAnimBg="0"/>
      <p:bldP spid="9242" grpId="0" autoUpdateAnimBg="0"/>
      <p:bldP spid="9244" grpId="0" autoUpdateAnimBg="0"/>
      <p:bldP spid="9245" grpId="0" autoUpdateAnimBg="0"/>
      <p:bldP spid="9246" grpId="0" autoUpdateAnimBg="0"/>
      <p:bldP spid="9247" grpId="0" autoUpdateAnimBg="0"/>
      <p:bldP spid="9248" grpId="0" animBg="1"/>
      <p:bldP spid="9249" grpId="0" autoUpdateAnimBg="0"/>
      <p:bldP spid="9250" grpId="0" autoUpdateAnimBg="0"/>
      <p:bldP spid="9251" grpId="0" autoUpdateAnimBg="0"/>
      <p:bldP spid="9252" grpId="0" autoUpdateAnimBg="0"/>
      <p:bldP spid="9253" grpId="0" autoUpdateAnimBg="0"/>
      <p:bldP spid="9254" grpId="0" autoUpdateAnimBg="0"/>
      <p:bldP spid="9255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762000" y="-46038"/>
            <a:ext cx="7696200" cy="466726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Bài 3: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457200" y="517525"/>
            <a:ext cx="868680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Một bao gạo cân nặng 50 kg, một bao ngô cân nặng 60 kg. Một xe ô tô chở 30 bao gạo và 40 bao ngô. Hỏi xe ô tô </a:t>
            </a:r>
            <a:r>
              <a:rPr lang="vi-VN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ó chở tất cả bao nhiêu kg gạo và ngô ?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3657600" y="17526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Bài làm</a:t>
            </a:r>
          </a:p>
        </p:txBody>
      </p:sp>
      <p:sp>
        <p:nvSpPr>
          <p:cNvPr id="10279" name="Text Box 39"/>
          <p:cNvSpPr txBox="1">
            <a:spLocks noChangeArrowheads="1"/>
          </p:cNvSpPr>
          <p:nvPr/>
        </p:nvSpPr>
        <p:spPr bwMode="auto">
          <a:xfrm>
            <a:off x="457200" y="2270125"/>
            <a:ext cx="868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Ô tô </a:t>
            </a:r>
            <a:r>
              <a:rPr lang="vi-VN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ó chở số gạo là: </a:t>
            </a:r>
          </a:p>
        </p:txBody>
      </p:sp>
      <p:sp>
        <p:nvSpPr>
          <p:cNvPr id="10280" name="Text Box 40"/>
          <p:cNvSpPr txBox="1">
            <a:spLocks noChangeArrowheads="1"/>
          </p:cNvSpPr>
          <p:nvPr/>
        </p:nvSpPr>
        <p:spPr bwMode="auto">
          <a:xfrm>
            <a:off x="3048000" y="2574925"/>
            <a:ext cx="868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50 x 30 = 1500 (kg)</a:t>
            </a:r>
          </a:p>
        </p:txBody>
      </p:sp>
      <p:sp>
        <p:nvSpPr>
          <p:cNvPr id="10281" name="Text Box 41"/>
          <p:cNvSpPr txBox="1">
            <a:spLocks noChangeArrowheads="1"/>
          </p:cNvSpPr>
          <p:nvPr/>
        </p:nvSpPr>
        <p:spPr bwMode="auto">
          <a:xfrm>
            <a:off x="457200" y="2879725"/>
            <a:ext cx="868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Ô tô </a:t>
            </a:r>
            <a:r>
              <a:rPr lang="vi-VN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ó chở số ngô là: </a:t>
            </a:r>
          </a:p>
        </p:txBody>
      </p:sp>
      <p:sp>
        <p:nvSpPr>
          <p:cNvPr id="10282" name="Text Box 42"/>
          <p:cNvSpPr txBox="1">
            <a:spLocks noChangeArrowheads="1"/>
          </p:cNvSpPr>
          <p:nvPr/>
        </p:nvSpPr>
        <p:spPr bwMode="auto">
          <a:xfrm>
            <a:off x="3048000" y="3260725"/>
            <a:ext cx="868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60 x 40 = 2400 (kg)</a:t>
            </a:r>
          </a:p>
        </p:txBody>
      </p:sp>
      <p:sp>
        <p:nvSpPr>
          <p:cNvPr id="10283" name="Text Box 43"/>
          <p:cNvSpPr txBox="1">
            <a:spLocks noChangeArrowheads="1"/>
          </p:cNvSpPr>
          <p:nvPr/>
        </p:nvSpPr>
        <p:spPr bwMode="auto">
          <a:xfrm>
            <a:off x="457200" y="3565525"/>
            <a:ext cx="868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Ô tô </a:t>
            </a:r>
            <a:r>
              <a:rPr lang="vi-VN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ó chở tất cả số gạo và số ngô là: </a:t>
            </a:r>
          </a:p>
        </p:txBody>
      </p:sp>
      <p:sp>
        <p:nvSpPr>
          <p:cNvPr id="10284" name="Text Box 44"/>
          <p:cNvSpPr txBox="1">
            <a:spLocks noChangeArrowheads="1"/>
          </p:cNvSpPr>
          <p:nvPr/>
        </p:nvSpPr>
        <p:spPr bwMode="auto">
          <a:xfrm>
            <a:off x="3048000" y="4022725"/>
            <a:ext cx="868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1500 + 2400 = 3900 (kg)</a:t>
            </a:r>
          </a:p>
        </p:txBody>
      </p:sp>
      <p:sp>
        <p:nvSpPr>
          <p:cNvPr id="10285" name="Text Box 45"/>
          <p:cNvSpPr txBox="1">
            <a:spLocks noChangeArrowheads="1"/>
          </p:cNvSpPr>
          <p:nvPr/>
        </p:nvSpPr>
        <p:spPr bwMode="auto">
          <a:xfrm>
            <a:off x="4876800" y="4556125"/>
            <a:ext cx="868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u="sng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Đáp số: 3900 kg gạo và ngô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0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 autoUpdateAnimBg="0"/>
      <p:bldP spid="10243" grpId="0" autoUpdateAnimBg="0"/>
      <p:bldP spid="10255" grpId="0" autoUpdateAnimBg="0"/>
      <p:bldP spid="10279" grpId="0" autoUpdateAnimBg="0"/>
      <p:bldP spid="10280" grpId="0" autoUpdateAnimBg="0"/>
      <p:bldP spid="10281" grpId="0" autoUpdateAnimBg="0"/>
      <p:bldP spid="10282" grpId="0" autoUpdateAnimBg="0"/>
      <p:bldP spid="10283" grpId="0" autoUpdateAnimBg="0"/>
      <p:bldP spid="10284" grpId="0" autoUpdateAnimBg="0"/>
      <p:bldP spid="10285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762000" y="-46038"/>
            <a:ext cx="7696200" cy="466726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Bài 4: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457200" y="517525"/>
            <a:ext cx="86868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Một tấm kính hình chữ nhật có chiều rộng 30 cm, chiều dài gấp </a:t>
            </a:r>
            <a:r>
              <a:rPr lang="vi-VN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ôi chiều rộng. Tính diện tích của tấm kính </a:t>
            </a:r>
            <a:r>
              <a:rPr lang="vi-VN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ó ?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657600" y="15240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Bài làm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457200" y="2270125"/>
            <a:ext cx="868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Chiều dài tấm kính </a:t>
            </a:r>
            <a:r>
              <a:rPr lang="vi-VN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ó là: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3048000" y="2833688"/>
            <a:ext cx="8686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30 x 2 = 60 (cm)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457200" y="3367088"/>
            <a:ext cx="8686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Diện tích của tấm kính </a:t>
            </a:r>
            <a:r>
              <a:rPr lang="vi-VN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ó là: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3048000" y="3886200"/>
            <a:ext cx="868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60 x 30 = 1800 (cm</a:t>
            </a:r>
            <a:r>
              <a:rPr lang="en-US" sz="2800" b="1" baseline="30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2</a:t>
            </a:r>
            <a:r>
              <a:rPr lang="en-US" sz="2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)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4114800" y="4357688"/>
            <a:ext cx="8686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u="sng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Đáp số: 1800 cm</a:t>
            </a:r>
            <a:r>
              <a:rPr lang="en-US" sz="2800" b="1" u="sng" baseline="300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 autoUpdateAnimBg="0"/>
      <p:bldP spid="11267" grpId="0" autoUpdateAnimBg="0"/>
      <p:bldP spid="11268" grpId="0" autoUpdateAnimBg="0"/>
      <p:bldP spid="11269" grpId="0" autoUpdateAnimBg="0"/>
      <p:bldP spid="11270" grpId="0" autoUpdateAnimBg="0"/>
      <p:bldP spid="11271" grpId="0" autoUpdateAnimBg="0"/>
      <p:bldP spid="11272" grpId="0" autoUpdateAnimBg="0"/>
      <p:bldP spid="11275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762000" y="-9525"/>
            <a:ext cx="7696200" cy="4667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Củng cố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457200" y="517525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a, Điền số tròn chục vào ô trống </a:t>
            </a: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Webdings" pitchFamily="18" charset="2"/>
              </a:rPr>
              <a:t></a:t>
            </a: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447800" y="10668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Webdings" pitchFamily="18" charset="2"/>
              </a:rPr>
              <a:t></a:t>
            </a: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 x 3 &lt; 90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447800" y="16002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Webdings" pitchFamily="18" charset="2"/>
              </a:rPr>
              <a:t></a:t>
            </a: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 x 4 &lt; 100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457200" y="21336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b, Điền số tròn tr</a:t>
            </a:r>
            <a:r>
              <a:rPr lang="vi-VN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ă</a:t>
            </a: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m vào ô trống </a:t>
            </a: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Webdings" pitchFamily="18" charset="2"/>
              </a:rPr>
              <a:t></a:t>
            </a: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1447800" y="27432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Webdings" pitchFamily="18" charset="2"/>
              </a:rPr>
              <a:t></a:t>
            </a: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 x 10 &lt; 3000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1447800" y="32766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sym typeface="Webdings" pitchFamily="18" charset="2"/>
              </a:rPr>
              <a:t></a:t>
            </a: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 x 20 &lt; 10.000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nimBg="1" autoUpdateAnimBg="0"/>
      <p:bldP spid="12291" grpId="0" autoUpdateAnimBg="0"/>
      <p:bldP spid="12298" grpId="0" autoUpdateAnimBg="0"/>
      <p:bldP spid="12299" grpId="0" autoUpdateAnimBg="0"/>
      <p:bldP spid="12300" grpId="0" autoUpdateAnimBg="0"/>
      <p:bldP spid="12301" grpId="0" autoUpdateAnimBg="0"/>
      <p:bldP spid="12302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1202</Words>
  <Application>Microsoft PowerPoint</Application>
  <PresentationFormat>On-screen Show (4:3)</PresentationFormat>
  <Paragraphs>191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.VnTime</vt:lpstr>
      <vt:lpstr>Arial</vt:lpstr>
      <vt:lpstr>Times New Roman</vt:lpstr>
      <vt:lpstr>Calibri</vt:lpstr>
      <vt:lpstr>Symbol</vt:lpstr>
      <vt:lpstr>Webdings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</dc:creator>
  <cp:lastModifiedBy>CSTeam</cp:lastModifiedBy>
  <cp:revision>24</cp:revision>
  <dcterms:created xsi:type="dcterms:W3CDTF">2005-11-10T21:17:50Z</dcterms:created>
  <dcterms:modified xsi:type="dcterms:W3CDTF">2016-06-30T02:12:20Z</dcterms:modified>
</cp:coreProperties>
</file>